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40"/>
  </p:notesMasterIdLst>
  <p:handoutMasterIdLst>
    <p:handoutMasterId r:id="rId41"/>
  </p:handoutMasterIdLst>
  <p:sldIdLst>
    <p:sldId id="604" r:id="rId7"/>
    <p:sldId id="716" r:id="rId8"/>
    <p:sldId id="717" r:id="rId9"/>
    <p:sldId id="743" r:id="rId10"/>
    <p:sldId id="718" r:id="rId11"/>
    <p:sldId id="719" r:id="rId12"/>
    <p:sldId id="720" r:id="rId13"/>
    <p:sldId id="721" r:id="rId14"/>
    <p:sldId id="731" r:id="rId15"/>
    <p:sldId id="724" r:id="rId16"/>
    <p:sldId id="727" r:id="rId17"/>
    <p:sldId id="732" r:id="rId18"/>
    <p:sldId id="746" r:id="rId19"/>
    <p:sldId id="730" r:id="rId20"/>
    <p:sldId id="728" r:id="rId21"/>
    <p:sldId id="729" r:id="rId22"/>
    <p:sldId id="733" r:id="rId23"/>
    <p:sldId id="722" r:id="rId24"/>
    <p:sldId id="745" r:id="rId25"/>
    <p:sldId id="734" r:id="rId26"/>
    <p:sldId id="702" r:id="rId27"/>
    <p:sldId id="723" r:id="rId28"/>
    <p:sldId id="742" r:id="rId29"/>
    <p:sldId id="736" r:id="rId30"/>
    <p:sldId id="741" r:id="rId31"/>
    <p:sldId id="738" r:id="rId32"/>
    <p:sldId id="740" r:id="rId33"/>
    <p:sldId id="744" r:id="rId34"/>
    <p:sldId id="747" r:id="rId35"/>
    <p:sldId id="748" r:id="rId36"/>
    <p:sldId id="749" r:id="rId37"/>
    <p:sldId id="750" r:id="rId38"/>
    <p:sldId id="751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7B5"/>
    <a:srgbClr val="C52B4B"/>
    <a:srgbClr val="418FDE"/>
    <a:srgbClr val="F1C400"/>
    <a:srgbClr val="A15A95"/>
    <a:srgbClr val="CF4520"/>
    <a:srgbClr val="092C74"/>
    <a:srgbClr val="E0E0E0"/>
    <a:srgbClr val="68ACE5"/>
    <a:srgbClr val="00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9" autoAdjust="0"/>
    <p:restoredTop sz="96094" autoAdjust="0"/>
  </p:normalViewPr>
  <p:slideViewPr>
    <p:cSldViewPr snapToGrid="0" showGuides="1">
      <p:cViewPr>
        <p:scale>
          <a:sx n="145" d="100"/>
          <a:sy n="145" d="100"/>
        </p:scale>
        <p:origin x="472" y="90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atcog.2014.01.015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TA section 11 – midterm 2 review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DEE8-2B15-033D-8858-05A712A5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80795-E801-5413-A3A3-D9FB1FA742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93012-9B75-2D4C-F891-1E13DB76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2" y="1112171"/>
            <a:ext cx="9061296" cy="37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D9BC-B34D-86B3-37C4-65D72759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6EB26-0E2D-CAFF-A947-0AEF5675D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Powerful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 and versatile class of supervised machine learning algorithms, primarily used for classification and regression tasks.</a:t>
            </a:r>
            <a:endParaRPr lang="en-US" dirty="0">
              <a:ea typeface="Tahoma"/>
              <a:cs typeface="Tahoma"/>
            </a:endParaRPr>
          </a:p>
          <a:p>
            <a:pPr marL="229870" indent="-229870"/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Classification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: At its core, an SVM is a classifier that seeks to find the </a:t>
            </a:r>
            <a:r>
              <a:rPr lang="en-US" b="1" i="0" u="sng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best hyperplane </a:t>
            </a:r>
            <a:r>
              <a:rPr lang="en-US" i="0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(linear)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 to separate different classes in a dataset. </a:t>
            </a:r>
            <a:endParaRPr lang="en-US" dirty="0">
              <a:solidFill>
                <a:srgbClr val="374151"/>
              </a:solidFill>
              <a:latin typeface="Söhne"/>
              <a:ea typeface="Tahoma"/>
              <a:cs typeface="Tahoma"/>
            </a:endParaRPr>
          </a:p>
          <a:p>
            <a:pPr lvl="1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In a two-dimensional space, this hyperplane is a line, but in higher dimensions, it can be a plane or a more complex hyper-dimensional surface.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9870" indent="-229870"/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Support Vectors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: The algorithm is named after the "support vectors," which are the data points nearest to the hyperplane. These points are critical in defining the hyperplane and hence the decision boundary.</a:t>
            </a:r>
          </a:p>
          <a:p>
            <a:pPr marL="229870" indent="-229870"/>
            <a:r>
              <a:rPr lang="en-US" b="1" i="0" u="none" strike="noStrike" dirty="0">
                <a:effectLst/>
                <a:latin typeface="Söhne"/>
              </a:rPr>
              <a:t>Margin Maximization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: The objective of an SVM is to maximize the margin (distance) between the nearest points (of any class) and the hyperplane.</a:t>
            </a: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29870" indent="-22987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D9BC-B34D-86B3-37C4-65D72759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6EB26-0E2D-CAFF-A947-0AEF5675D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F3613-02B3-ED15-0881-33F27EC4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65" y="1209442"/>
            <a:ext cx="7441270" cy="382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821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043CF-EF4D-5248-AE2D-8612494C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4F8F-F58A-ACFA-04FB-404AA910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BC60F1-1B1C-5834-2105-9E3AC9C6ACA5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20" y="1134172"/>
                <a:ext cx="4450676" cy="37500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to do with non-linearly-separable data?</a:t>
                </a:r>
              </a:p>
              <a:p>
                <a:pPr marL="0" indent="0">
                  <a:buNone/>
                </a:pPr>
                <a:r>
                  <a:rPr lang="en-US" dirty="0"/>
                  <a:t>Kernel Trick !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method of transforming data into a different space in which it may be linearly-separable while maintaining similarities between points.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Kernels:</a:t>
                </a:r>
              </a:p>
              <a:p>
                <a:pPr marL="0" indent="0">
                  <a:buNone/>
                </a:pPr>
                <a:r>
                  <a:rPr lang="en-US" dirty="0"/>
                  <a:t>Polynomial: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Radial Basis Function: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/>
                      <m:t>𝑘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𝑦</m:t>
                        </m:r>
                      </m:e>
                    </m:d>
                    <m:r>
                      <a:rPr lang="en-US" i="1"/>
                      <m:t>=</m:t>
                    </m:r>
                    <m:func>
                      <m:funcPr>
                        <m:ctrlPr>
                          <a:rPr lang="en-US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/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−</m:t>
                            </m:r>
                            <m:f>
                              <m:fPr>
                                <m:ctrlPr>
                                  <a:rPr lang="en-US" i="1"/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/>
                                        </m:ctrlPr>
                                      </m:dPr>
                                      <m:e>
                                        <m:r>
                                          <a:rPr lang="en-US" i="1"/>
                                          <m:t>𝑥</m:t>
                                        </m:r>
                                        <m:r>
                                          <a:rPr lang="en-US" i="1"/>
                                          <m:t>−</m:t>
                                        </m:r>
                                        <m:r>
                                          <a:rPr lang="en-US" i="1"/>
                                          <m:t>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/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/>
                                  <m:t>2</m:t>
                                </m:r>
                                <m:sSup>
                                  <m:sSupPr>
                                    <m:ctrlPr>
                                      <a:rPr lang="en-US" i="1"/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/>
                                      <m:t>σ</m:t>
                                    </m:r>
                                  </m:e>
                                  <m:sup>
                                    <m:r>
                                      <a:rPr lang="en-US" i="1"/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BC60F1-1B1C-5834-2105-9E3AC9C6A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20" y="1134172"/>
                <a:ext cx="4450676" cy="3750062"/>
              </a:xfrm>
              <a:blipFill>
                <a:blip r:embed="rId2"/>
                <a:stretch>
                  <a:fillRect l="-855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EC24505B-9201-F478-70A4-D490B99BA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95" y="1535245"/>
            <a:ext cx="4068182" cy="23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40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5885-D4DA-E319-B239-02B75C39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AB3CF-51F8-0D5C-2412-928E567268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Goal</a:t>
            </a:r>
            <a:r>
              <a:rPr lang="en-US" dirty="0">
                <a:latin typeface="Tahoma"/>
                <a:ea typeface="Tahoma"/>
                <a:cs typeface="Tahoma"/>
              </a:rPr>
              <a:t>: KNN works by </a:t>
            </a:r>
            <a:r>
              <a:rPr lang="en-US" b="1" dirty="0">
                <a:latin typeface="Tahoma"/>
                <a:ea typeface="Tahoma"/>
                <a:cs typeface="Tahoma"/>
              </a:rPr>
              <a:t>finding the 'k' closest data points</a:t>
            </a:r>
            <a:r>
              <a:rPr lang="en-US" dirty="0">
                <a:latin typeface="Tahoma"/>
                <a:ea typeface="Tahoma"/>
                <a:cs typeface="Tahoma"/>
              </a:rPr>
              <a:t> (known as 'neighbors') to the point you want to classify or predict. The algorithm then makes a decision based on the properties of these neighbors.</a:t>
            </a:r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 classification tasks, KNN assigns the class most common among its k nearest neighbors. </a:t>
            </a:r>
            <a:endParaRPr lang="en-US" dirty="0"/>
          </a:p>
          <a:p>
            <a:pPr marL="229870" indent="-229870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Distance Measurement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algorithm typically uses distance metrics like Euclidean, Manhattan, or Hamming distance to determine the nearest neighbors. </a:t>
            </a:r>
            <a:endParaRPr lang="en-US" dirty="0"/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Choosing 'k'</a:t>
            </a:r>
            <a:r>
              <a:rPr lang="en-US" dirty="0">
                <a:latin typeface="Tahoma"/>
                <a:ea typeface="Tahoma"/>
                <a:cs typeface="Tahoma"/>
              </a:rPr>
              <a:t>: The value of 'k' (number of neighbors) is crucial. A </a:t>
            </a:r>
            <a:r>
              <a:rPr lang="en-US" b="1" dirty="0">
                <a:latin typeface="Tahoma"/>
                <a:ea typeface="Tahoma"/>
                <a:cs typeface="Tahoma"/>
              </a:rPr>
              <a:t>smaller 'k'</a:t>
            </a:r>
            <a:r>
              <a:rPr lang="en-US" dirty="0">
                <a:latin typeface="Tahoma"/>
                <a:ea typeface="Tahoma"/>
                <a:cs typeface="Tahoma"/>
              </a:rPr>
              <a:t> can make the </a:t>
            </a:r>
            <a:r>
              <a:rPr lang="en-US" u="sng" dirty="0">
                <a:latin typeface="Tahoma"/>
                <a:ea typeface="Tahoma"/>
                <a:cs typeface="Tahoma"/>
              </a:rPr>
              <a:t>model sensitive to noise</a:t>
            </a:r>
            <a:r>
              <a:rPr lang="en-US" dirty="0">
                <a:latin typeface="Tahoma"/>
                <a:ea typeface="Tahoma"/>
                <a:cs typeface="Tahoma"/>
              </a:rPr>
              <a:t>, while a </a:t>
            </a:r>
            <a:r>
              <a:rPr lang="en-US" b="1" dirty="0">
                <a:latin typeface="Tahoma"/>
                <a:ea typeface="Tahoma"/>
                <a:cs typeface="Tahoma"/>
              </a:rPr>
              <a:t>larger 'k'</a:t>
            </a:r>
            <a:r>
              <a:rPr lang="en-US" dirty="0">
                <a:latin typeface="Tahoma"/>
                <a:ea typeface="Tahoma"/>
                <a:cs typeface="Tahoma"/>
              </a:rPr>
              <a:t> makes it </a:t>
            </a:r>
            <a:r>
              <a:rPr lang="en-US" u="sng" dirty="0">
                <a:latin typeface="Tahoma"/>
                <a:ea typeface="Tahoma"/>
                <a:cs typeface="Tahoma"/>
              </a:rPr>
              <a:t>computationally expensive and potentially less accurate.</a:t>
            </a:r>
            <a:r>
              <a:rPr lang="en-US" dirty="0">
                <a:latin typeface="Tahoma"/>
                <a:ea typeface="Tahoma"/>
                <a:cs typeface="Tahoma"/>
              </a:rPr>
              <a:t> Finding the right balance is key.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50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5566-628E-7EE5-FCC4-4C7C04E9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</a:t>
            </a:r>
          </a:p>
        </p:txBody>
      </p:sp>
      <p:pic>
        <p:nvPicPr>
          <p:cNvPr id="1026" name="Picture 2" descr="K-Nearest Neighbor (KNN) Explained | Machine Learning Archive">
            <a:extLst>
              <a:ext uri="{FF2B5EF4-FFF2-40B4-BE49-F238E27FC236}">
                <a16:creationId xmlns:a16="http://schemas.microsoft.com/office/drawing/2014/main" id="{092A1D6D-ECF1-17DA-5B69-F13984552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19" y="1277442"/>
            <a:ext cx="5949562" cy="339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4967B-0C65-E34E-D553-BE0BE2D527C6}"/>
              </a:ext>
            </a:extLst>
          </p:cNvPr>
          <p:cNvSpPr txBox="1"/>
          <p:nvPr/>
        </p:nvSpPr>
        <p:spPr>
          <a:xfrm>
            <a:off x="2494156" y="4820937"/>
            <a:ext cx="4155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mlarchive.com</a:t>
            </a:r>
            <a:r>
              <a:rPr lang="en-US" sz="800" dirty="0"/>
              <a:t>/machine-learning/k-nearest-neighbor-</a:t>
            </a:r>
            <a:r>
              <a:rPr lang="en-US" sz="800" dirty="0" err="1"/>
              <a:t>knn</a:t>
            </a:r>
            <a:r>
              <a:rPr lang="en-US" sz="800" dirty="0"/>
              <a:t>-explained/</a:t>
            </a:r>
          </a:p>
        </p:txBody>
      </p:sp>
    </p:spTree>
    <p:extLst>
      <p:ext uri="{BB962C8B-B14F-4D97-AF65-F5344CB8AC3E}">
        <p14:creationId xmlns:p14="http://schemas.microsoft.com/office/powerpoint/2010/main" val="72364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1CF6-7B08-41F8-E58D-755AA8C8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B7578-3B1F-E8EB-8D83-1D1C9406B8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K-Nearest Neighbor for Uncertain Data | Semantic Scholar">
            <a:extLst>
              <a:ext uri="{FF2B5EF4-FFF2-40B4-BE49-F238E27FC236}">
                <a16:creationId xmlns:a16="http://schemas.microsoft.com/office/drawing/2014/main" id="{6A595872-EE83-470E-4B0B-DDF66D9D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72" y="1096932"/>
            <a:ext cx="6901056" cy="36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F0C06-00D5-C1EE-BE90-F5233AB175ED}"/>
              </a:ext>
            </a:extLst>
          </p:cNvPr>
          <p:cNvSpPr txBox="1"/>
          <p:nvPr/>
        </p:nvSpPr>
        <p:spPr>
          <a:xfrm>
            <a:off x="2215374" y="4943445"/>
            <a:ext cx="5330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u="none" strike="noStrike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Agrawal, Rashmi. “K-Nearest Neighbor for Uncertain Data.” </a:t>
            </a:r>
            <a:r>
              <a:rPr lang="en-US" sz="700" b="0" i="1" u="none" strike="noStrike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International Journal of Computer Applications</a:t>
            </a:r>
            <a:r>
              <a:rPr lang="en-US" sz="700" b="0" i="0" u="none" strike="noStrike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105 (2014): 13-16.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17922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2DCE-A02A-C0A4-1F8D-FABDA7FA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1DD5F-FBCE-CF98-F085-1979603E70B7}"/>
              </a:ext>
            </a:extLst>
          </p:cNvPr>
          <p:cNvSpPr txBox="1"/>
          <p:nvPr/>
        </p:nvSpPr>
        <p:spPr>
          <a:xfrm>
            <a:off x="533919" y="1353014"/>
            <a:ext cx="790993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/>
                <a:ea typeface="Tahoma"/>
                <a:cs typeface="Tahoma"/>
              </a:rPr>
              <a:t>Non-parametric supervised learning method used for classification and regression tasks. 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/>
                <a:ea typeface="Tahoma"/>
                <a:cs typeface="Tahoma"/>
              </a:rPr>
              <a:t>Structure</a:t>
            </a:r>
            <a:r>
              <a:rPr lang="en-US" sz="1600" dirty="0">
                <a:latin typeface="Tahoma"/>
                <a:ea typeface="Tahoma"/>
                <a:cs typeface="Tahoma"/>
              </a:rPr>
              <a:t>: A decision tree is shaped like an inverted tree, with branches and leaf nodes. It starts with a root node and splits into branches based on </a:t>
            </a:r>
            <a:r>
              <a:rPr lang="en-US" sz="1600" b="1" dirty="0">
                <a:latin typeface="Tahoma"/>
                <a:ea typeface="Tahoma"/>
                <a:cs typeface="Tahoma"/>
              </a:rPr>
              <a:t>decision rules</a:t>
            </a:r>
            <a:r>
              <a:rPr lang="en-US" sz="1600" dirty="0">
                <a:latin typeface="Tahoma"/>
                <a:ea typeface="Tahoma"/>
                <a:cs typeface="Tahoma"/>
              </a:rPr>
              <a:t>, ending at leaf nodes representing a classification or decision.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/>
                <a:ea typeface="Tahoma"/>
                <a:cs typeface="Tahoma"/>
              </a:rPr>
              <a:t>Decision Making</a:t>
            </a:r>
            <a:r>
              <a:rPr lang="en-US" sz="1600" dirty="0">
                <a:latin typeface="Tahoma"/>
                <a:ea typeface="Tahoma"/>
                <a:cs typeface="Tahoma"/>
              </a:rPr>
              <a:t>: The decisions to split at each node are made by selecting the </a:t>
            </a:r>
            <a:r>
              <a:rPr lang="en-US" sz="1600" b="1" dirty="0">
                <a:latin typeface="Tahoma"/>
                <a:ea typeface="Tahoma"/>
                <a:cs typeface="Tahoma"/>
              </a:rPr>
              <a:t>feature that best separates</a:t>
            </a:r>
            <a:r>
              <a:rPr lang="en-US" sz="1600" dirty="0">
                <a:latin typeface="Tahoma"/>
                <a:ea typeface="Tahoma"/>
                <a:cs typeface="Tahoma"/>
              </a:rPr>
              <a:t> the data according to a certain criterion</a:t>
            </a:r>
          </a:p>
        </p:txBody>
      </p:sp>
    </p:spTree>
    <p:extLst>
      <p:ext uri="{BB962C8B-B14F-4D97-AF65-F5344CB8AC3E}">
        <p14:creationId xmlns:p14="http://schemas.microsoft.com/office/powerpoint/2010/main" val="297052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2DCE-A02A-C0A4-1F8D-FABDA7FA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028" name="Picture 4" descr="https://www.saedsayad.com/decision_tree.html">
            <a:extLst>
              <a:ext uri="{FF2B5EF4-FFF2-40B4-BE49-F238E27FC236}">
                <a16:creationId xmlns:a16="http://schemas.microsoft.com/office/drawing/2014/main" id="{E820F3DD-C1B9-9D89-1AFD-69CB226EA8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219975"/>
            <a:ext cx="83947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E450A6-ADE1-84F7-E3DC-AC438A867304}"/>
              </a:ext>
            </a:extLst>
          </p:cNvPr>
          <p:cNvSpPr txBox="1"/>
          <p:nvPr/>
        </p:nvSpPr>
        <p:spPr>
          <a:xfrm>
            <a:off x="3173039" y="4369575"/>
            <a:ext cx="6692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www.saedsayad.com</a:t>
            </a:r>
            <a:r>
              <a:rPr lang="en-US" sz="1000" dirty="0"/>
              <a:t>/</a:t>
            </a:r>
            <a:r>
              <a:rPr lang="en-US" sz="1000" dirty="0" err="1"/>
              <a:t>decision_tree.htm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5422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AC0A2-2E9E-A8EA-DE2C-6EAAFA86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760B-7117-EA9F-FF39-830D9DE5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51E71-1E18-DB8D-1C1C-53D4AAFC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64661"/>
            <a:ext cx="3792894" cy="3455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AB281-2522-DECA-A8DF-059E2FC64D32}"/>
              </a:ext>
            </a:extLst>
          </p:cNvPr>
          <p:cNvSpPr txBox="1"/>
          <p:nvPr/>
        </p:nvSpPr>
        <p:spPr>
          <a:xfrm>
            <a:off x="533919" y="1152002"/>
            <a:ext cx="36850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Decision Tree decision boundaries.</a:t>
            </a:r>
          </a:p>
          <a:p>
            <a:endParaRPr lang="en-US" sz="1400" dirty="0"/>
          </a:p>
          <a:p>
            <a:r>
              <a:rPr lang="en-US" sz="1400" dirty="0"/>
              <a:t>Tree that may have made these boundaries: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7A521-E920-72A7-3F2A-174C9091BB7A}"/>
              </a:ext>
            </a:extLst>
          </p:cNvPr>
          <p:cNvSpPr txBox="1"/>
          <p:nvPr/>
        </p:nvSpPr>
        <p:spPr>
          <a:xfrm>
            <a:off x="1495362" y="2017058"/>
            <a:ext cx="105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&lt; 2.75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8DCCA-BDCC-8B73-A459-2C54730046BF}"/>
              </a:ext>
            </a:extLst>
          </p:cNvPr>
          <p:cNvSpPr txBox="1"/>
          <p:nvPr/>
        </p:nvSpPr>
        <p:spPr>
          <a:xfrm>
            <a:off x="602545" y="263720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&gt; 5.5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6A358F-54B9-CA08-8414-265D747FBB53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069981" y="2386390"/>
            <a:ext cx="954180" cy="25081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8E350BB-B95F-99A7-2344-097ECF2F1035}"/>
              </a:ext>
            </a:extLst>
          </p:cNvPr>
          <p:cNvSpPr txBox="1"/>
          <p:nvPr/>
        </p:nvSpPr>
        <p:spPr>
          <a:xfrm>
            <a:off x="1115638" y="224684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6C94B-13DD-76E7-32E1-217883760CE7}"/>
              </a:ext>
            </a:extLst>
          </p:cNvPr>
          <p:cNvSpPr txBox="1"/>
          <p:nvPr/>
        </p:nvSpPr>
        <p:spPr>
          <a:xfrm>
            <a:off x="2592646" y="2630635"/>
            <a:ext cx="73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7B9D31-EE44-D1E7-3864-3C44F332FD87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2024161" y="2386390"/>
            <a:ext cx="936759" cy="2442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2A9C69-554C-94DA-A7FD-1585C2CDC638}"/>
              </a:ext>
            </a:extLst>
          </p:cNvPr>
          <p:cNvSpPr txBox="1"/>
          <p:nvPr/>
        </p:nvSpPr>
        <p:spPr>
          <a:xfrm>
            <a:off x="2551402" y="2251174"/>
            <a:ext cx="411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417551-5E5A-98F8-3F07-9BB43E648053}"/>
              </a:ext>
            </a:extLst>
          </p:cNvPr>
          <p:cNvSpPr txBox="1"/>
          <p:nvPr/>
        </p:nvSpPr>
        <p:spPr>
          <a:xfrm>
            <a:off x="1470222" y="332114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&lt; 3.5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9EA489-C7F6-E7E6-5506-358A0E8E1CCC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1069981" y="3006534"/>
            <a:ext cx="868479" cy="3146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DE5362-2CFD-E4D5-EADA-6C7CB5FF6444}"/>
              </a:ext>
            </a:extLst>
          </p:cNvPr>
          <p:cNvSpPr txBox="1"/>
          <p:nvPr/>
        </p:nvSpPr>
        <p:spPr>
          <a:xfrm>
            <a:off x="1532401" y="2886841"/>
            <a:ext cx="411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8D4734-8F13-51AF-6750-0350D8A3214F}"/>
              </a:ext>
            </a:extLst>
          </p:cNvPr>
          <p:cNvSpPr txBox="1"/>
          <p:nvPr/>
        </p:nvSpPr>
        <p:spPr>
          <a:xfrm>
            <a:off x="35984" y="395626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604DF5-8965-910E-8B27-7A9495F04EAB}"/>
              </a:ext>
            </a:extLst>
          </p:cNvPr>
          <p:cNvCxnSpPr>
            <a:stCxn id="7" idx="2"/>
            <a:endCxn id="26" idx="0"/>
          </p:cNvCxnSpPr>
          <p:nvPr/>
        </p:nvCxnSpPr>
        <p:spPr>
          <a:xfrm flipH="1">
            <a:off x="390408" y="3006534"/>
            <a:ext cx="679573" cy="94972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762E6-9FEC-169F-AE93-671688F2D25F}"/>
              </a:ext>
            </a:extLst>
          </p:cNvPr>
          <p:cNvSpPr txBox="1"/>
          <p:nvPr/>
        </p:nvSpPr>
        <p:spPr>
          <a:xfrm>
            <a:off x="243960" y="340909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8FD1A1-B10E-4DA9-F054-4D0126B9A699}"/>
              </a:ext>
            </a:extLst>
          </p:cNvPr>
          <p:cNvSpPr txBox="1"/>
          <p:nvPr/>
        </p:nvSpPr>
        <p:spPr>
          <a:xfrm>
            <a:off x="2224372" y="3941886"/>
            <a:ext cx="73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BF889-45E7-BBF3-78DA-1E2EA7F549F0}"/>
              </a:ext>
            </a:extLst>
          </p:cNvPr>
          <p:cNvSpPr txBox="1"/>
          <p:nvPr/>
        </p:nvSpPr>
        <p:spPr>
          <a:xfrm>
            <a:off x="1197031" y="393876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1C02B0-A81F-A2EA-CD67-5DC226150F2D}"/>
              </a:ext>
            </a:extLst>
          </p:cNvPr>
          <p:cNvCxnSpPr>
            <a:stCxn id="22" idx="2"/>
            <a:endCxn id="40" idx="0"/>
          </p:cNvCxnSpPr>
          <p:nvPr/>
        </p:nvCxnSpPr>
        <p:spPr>
          <a:xfrm flipH="1">
            <a:off x="1551455" y="3690479"/>
            <a:ext cx="387005" cy="24828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3F9DE15-220F-0DB2-3711-2AC36FF21B34}"/>
              </a:ext>
            </a:extLst>
          </p:cNvPr>
          <p:cNvCxnSpPr>
            <a:stCxn id="22" idx="2"/>
            <a:endCxn id="39" idx="0"/>
          </p:cNvCxnSpPr>
          <p:nvPr/>
        </p:nvCxnSpPr>
        <p:spPr>
          <a:xfrm>
            <a:off x="1938460" y="3690479"/>
            <a:ext cx="654186" cy="25140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65F6D07-85BF-1CBF-3C17-380D2C01F05C}"/>
              </a:ext>
            </a:extLst>
          </p:cNvPr>
          <p:cNvSpPr txBox="1"/>
          <p:nvPr/>
        </p:nvSpPr>
        <p:spPr>
          <a:xfrm>
            <a:off x="2282947" y="3570787"/>
            <a:ext cx="411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AEF0AB-0278-D460-9098-6F84287D9A24}"/>
              </a:ext>
            </a:extLst>
          </p:cNvPr>
          <p:cNvSpPr txBox="1"/>
          <p:nvPr/>
        </p:nvSpPr>
        <p:spPr>
          <a:xfrm>
            <a:off x="1432925" y="36145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89E10F-9C96-8AF6-73E4-FDB92D91EFEC}"/>
              </a:ext>
            </a:extLst>
          </p:cNvPr>
          <p:cNvSpPr/>
          <p:nvPr/>
        </p:nvSpPr>
        <p:spPr>
          <a:xfrm>
            <a:off x="5514975" y="3273425"/>
            <a:ext cx="225425" cy="184150"/>
          </a:xfrm>
          <a:prstGeom prst="rect">
            <a:avLst/>
          </a:prstGeom>
          <a:solidFill>
            <a:srgbClr val="C52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53479C-9ABC-E4A5-7D10-B55F933C6322}"/>
              </a:ext>
            </a:extLst>
          </p:cNvPr>
          <p:cNvSpPr/>
          <p:nvPr/>
        </p:nvSpPr>
        <p:spPr>
          <a:xfrm>
            <a:off x="6365292" y="2676525"/>
            <a:ext cx="103155" cy="138776"/>
          </a:xfrm>
          <a:prstGeom prst="rect">
            <a:avLst/>
          </a:prstGeom>
          <a:solidFill>
            <a:srgbClr val="3F77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3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9E15-BCC0-CD2C-5428-D11888DA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Midterm 2 topics: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6A39-6897-5737-EE0B-FAB6FCB732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292" y="1279138"/>
            <a:ext cx="8085415" cy="3077573"/>
          </a:xfrm>
        </p:spPr>
        <p:txBody>
          <a:bodyPr/>
          <a:lstStyle/>
          <a:p>
            <a:r>
              <a:rPr lang="en-US" b="1" dirty="0"/>
              <a:t>Supervised Learning: </a:t>
            </a:r>
            <a:r>
              <a:rPr lang="en-US" dirty="0"/>
              <a:t>These models are trained with labeled data and are aimed at making predictions or decisions, based on known inputs and outputs.</a:t>
            </a:r>
          </a:p>
          <a:p>
            <a:pPr lvl="1"/>
            <a:r>
              <a:rPr lang="en-US" b="1" dirty="0"/>
              <a:t>Bayesian Models</a:t>
            </a:r>
          </a:p>
          <a:p>
            <a:pPr lvl="2"/>
            <a:r>
              <a:rPr lang="en-US" dirty="0"/>
              <a:t>Naive Bayes (including Gaussian Naive Bayes)</a:t>
            </a:r>
          </a:p>
          <a:p>
            <a:pPr lvl="2"/>
            <a:r>
              <a:rPr lang="en-US" dirty="0"/>
              <a:t>Linear Discriminant Analysis (LDA)</a:t>
            </a:r>
          </a:p>
          <a:p>
            <a:pPr lvl="2"/>
            <a:r>
              <a:rPr lang="en-US" dirty="0"/>
              <a:t>Quadratic Discriminant Analysis (QDA)	</a:t>
            </a:r>
          </a:p>
          <a:p>
            <a:pPr lvl="1"/>
            <a:r>
              <a:rPr lang="en-US" b="1" dirty="0"/>
              <a:t>Non-Bayesian Models</a:t>
            </a:r>
          </a:p>
          <a:p>
            <a:pPr lvl="2"/>
            <a:r>
              <a:rPr lang="en-US" dirty="0"/>
              <a:t>Logistic Regression</a:t>
            </a:r>
          </a:p>
          <a:p>
            <a:pPr lvl="2"/>
            <a:r>
              <a:rPr lang="en-US" dirty="0"/>
              <a:t>Support Vector Machine (SVM)</a:t>
            </a:r>
          </a:p>
          <a:p>
            <a:pPr lvl="2"/>
            <a:r>
              <a:rPr lang="en-US" dirty="0"/>
              <a:t>K-Nearest Neighbors (KNN)</a:t>
            </a:r>
          </a:p>
          <a:p>
            <a:pPr lvl="2"/>
            <a:r>
              <a:rPr lang="en-US" dirty="0"/>
              <a:t>Decision Tree</a:t>
            </a:r>
          </a:p>
          <a:p>
            <a:pPr lvl="2"/>
            <a:r>
              <a:rPr lang="en-US" dirty="0"/>
              <a:t>Random Forest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4168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9E7A-E33D-A0EC-5D4E-BC59B9EB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020C7-4152-F3D7-312C-7CD19339341B}"/>
              </a:ext>
            </a:extLst>
          </p:cNvPr>
          <p:cNvSpPr txBox="1"/>
          <p:nvPr/>
        </p:nvSpPr>
        <p:spPr>
          <a:xfrm>
            <a:off x="533919" y="1279088"/>
            <a:ext cx="7694341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/>
                <a:ea typeface="Tahoma"/>
                <a:cs typeface="Tahoma"/>
              </a:rPr>
              <a:t>An ensemble learning method that operates by constructing </a:t>
            </a:r>
            <a:r>
              <a:rPr lang="en-US" sz="1600" b="1" dirty="0">
                <a:latin typeface="Tahoma"/>
                <a:ea typeface="Tahoma"/>
                <a:cs typeface="Tahoma"/>
              </a:rPr>
              <a:t>multiple decision trees</a:t>
            </a:r>
            <a:r>
              <a:rPr lang="en-US" sz="1600" dirty="0">
                <a:latin typeface="Tahoma"/>
                <a:ea typeface="Tahoma"/>
                <a:cs typeface="Tahoma"/>
              </a:rPr>
              <a:t> during training and </a:t>
            </a:r>
            <a:r>
              <a:rPr lang="en-US" sz="1600" b="1" dirty="0">
                <a:latin typeface="Tahoma"/>
                <a:ea typeface="Tahoma"/>
                <a:cs typeface="Tahoma"/>
              </a:rPr>
              <a:t>outputting the class that is the mode/majority of the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Ensemble Method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Random Forest combines the predictions from multiple machine learning algorithms together to make more accurate and robust predictions than any individual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Trees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It builds many decision trees on various sub-samples of the dataset and uses averaging to improve the predictive accuracy and control over-fitting.</a:t>
            </a:r>
          </a:p>
        </p:txBody>
      </p:sp>
    </p:spTree>
    <p:extLst>
      <p:ext uri="{BB962C8B-B14F-4D97-AF65-F5344CB8AC3E}">
        <p14:creationId xmlns:p14="http://schemas.microsoft.com/office/powerpoint/2010/main" val="322422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DB5861F-FD61-B66F-D101-A802A6AE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317" y="0"/>
            <a:ext cx="5071366" cy="51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B5393-99CF-B4A2-5CB2-254BA61D6AE1}"/>
              </a:ext>
            </a:extLst>
          </p:cNvPr>
          <p:cNvSpPr txBox="1"/>
          <p:nvPr/>
        </p:nvSpPr>
        <p:spPr>
          <a:xfrm>
            <a:off x="7056345" y="4328495"/>
            <a:ext cx="1553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pages.cms.hu-berlin.de</a:t>
            </a:r>
            <a:r>
              <a:rPr lang="en-US" sz="1000" dirty="0"/>
              <a:t>/EOL/</a:t>
            </a:r>
            <a:r>
              <a:rPr lang="en-US" sz="1000" dirty="0" err="1"/>
              <a:t>geo_rs</a:t>
            </a:r>
            <a:r>
              <a:rPr lang="en-US" sz="1000" dirty="0"/>
              <a:t>/S09_Image_classification2.html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06821D-BFE1-4ACF-AEF7-EDF3C124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27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0AD0-D89F-79B2-875F-36E04CEF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3074" name="Picture 2" descr="A depiction of a 5 fold cross validation on a training set, while holding out a test set.">
            <a:extLst>
              <a:ext uri="{FF2B5EF4-FFF2-40B4-BE49-F238E27FC236}">
                <a16:creationId xmlns:a16="http://schemas.microsoft.com/office/drawing/2014/main" id="{0EAB03A6-57AA-F124-2919-F371327BA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09" y="994913"/>
            <a:ext cx="5835181" cy="40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351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8C2D-23CF-2D12-4C0E-A58FDD33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Part 2: Unsupervised 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A5545-B27B-77BB-A87E-F7C2B705B6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93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A31F-6556-EE3F-CA37-6EC2238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AFD56-280C-B100-AC4C-F043E60051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Tahoma"/>
                <a:ea typeface="Tahoma"/>
                <a:cs typeface="Tahoma"/>
              </a:rPr>
              <a:t>Goal: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b="1" dirty="0">
                <a:latin typeface="Tahoma"/>
                <a:ea typeface="Tahoma"/>
                <a:cs typeface="Tahoma"/>
              </a:rPr>
              <a:t>Partition the data into K distinct, non-overlapping subgroups</a:t>
            </a:r>
            <a:r>
              <a:rPr lang="en-US" dirty="0">
                <a:latin typeface="Tahoma"/>
                <a:ea typeface="Tahoma"/>
                <a:cs typeface="Tahoma"/>
              </a:rPr>
              <a:t> (clusters).</a:t>
            </a:r>
          </a:p>
          <a:p>
            <a:pPr marL="229870" indent="-22987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Tahoma"/>
                <a:ea typeface="Tahoma"/>
                <a:cs typeface="Tahoma"/>
              </a:rPr>
              <a:t>Algorithm:</a:t>
            </a:r>
          </a:p>
          <a:p>
            <a:pPr marL="457200" indent="-342900">
              <a:buAutoNum type="arabicPeriod"/>
            </a:pPr>
            <a:r>
              <a:rPr lang="en-US" b="1" dirty="0">
                <a:latin typeface="Tahoma"/>
                <a:ea typeface="Tahoma"/>
                <a:cs typeface="Tahoma"/>
              </a:rPr>
              <a:t>Initialization.</a:t>
            </a:r>
            <a:r>
              <a:rPr lang="en-US" dirty="0">
                <a:latin typeface="Tahoma"/>
                <a:ea typeface="Tahoma"/>
                <a:cs typeface="Tahoma"/>
              </a:rPr>
              <a:t> Choose K initial centroids randomly from the data points.</a:t>
            </a:r>
          </a:p>
          <a:p>
            <a:pPr marL="457200" indent="-342900">
              <a:buAutoNum type="arabicPeriod"/>
            </a:pPr>
            <a:r>
              <a:rPr lang="en-US" b="1" dirty="0">
                <a:latin typeface="Tahoma"/>
                <a:ea typeface="Tahoma"/>
                <a:cs typeface="Tahoma"/>
              </a:rPr>
              <a:t>Assignment.</a:t>
            </a:r>
            <a:r>
              <a:rPr lang="en-US" dirty="0">
                <a:latin typeface="Tahoma"/>
                <a:ea typeface="Tahoma"/>
                <a:cs typeface="Tahoma"/>
              </a:rPr>
              <a:t> Assign each data point to the closest centroid, thus forming K clusters.</a:t>
            </a:r>
          </a:p>
          <a:p>
            <a:pPr marL="457200" indent="-342900">
              <a:buAutoNum type="arabicPeriod"/>
            </a:pPr>
            <a:r>
              <a:rPr lang="en-US" b="1" dirty="0">
                <a:latin typeface="Tahoma"/>
                <a:ea typeface="Tahoma"/>
                <a:cs typeface="Tahoma"/>
              </a:rPr>
              <a:t>Update.</a:t>
            </a:r>
            <a:r>
              <a:rPr lang="en-US" dirty="0">
                <a:latin typeface="Tahoma"/>
                <a:ea typeface="Tahoma"/>
                <a:cs typeface="Tahoma"/>
              </a:rPr>
              <a:t> Recalculate the centroids as the mean of all points in the cluster.</a:t>
            </a:r>
            <a:endParaRPr lang="en-US">
              <a:latin typeface="Tahoma"/>
              <a:ea typeface="Tahoma"/>
              <a:cs typeface="Tahoma"/>
            </a:endParaRPr>
          </a:p>
          <a:p>
            <a:pPr marL="457200" indent="-342900">
              <a:buAutoNum type="arabicPeriod"/>
            </a:pPr>
            <a:r>
              <a:rPr lang="en-US" b="1" dirty="0">
                <a:latin typeface="Tahoma"/>
                <a:ea typeface="Tahoma"/>
                <a:cs typeface="Tahoma"/>
              </a:rPr>
              <a:t>Repeat</a:t>
            </a:r>
            <a:r>
              <a:rPr lang="en-US" dirty="0">
                <a:latin typeface="Tahoma"/>
                <a:ea typeface="Tahoma"/>
                <a:cs typeface="Tahoma"/>
              </a:rPr>
              <a:t> the assignment and update steps until the centroids do not change significantly, or a maximum number of iterations is reached.</a:t>
            </a:r>
            <a:endParaRPr lang="en-US">
              <a:latin typeface="Tahoma"/>
              <a:ea typeface="Tahoma"/>
              <a:cs typeface="Tahoma"/>
            </a:endParaRPr>
          </a:p>
          <a:p>
            <a:pPr marL="114300" indent="0">
              <a:buNone/>
            </a:pPr>
            <a:r>
              <a:rPr lang="en-US" dirty="0">
                <a:latin typeface="Tahoma"/>
                <a:ea typeface="Tahoma"/>
                <a:cs typeface="Tahoma"/>
              </a:rPr>
              <a:t>Typically, we rerun the algorithm using many different initializations and pick the best result from them. (qn: best in terms of?)</a:t>
            </a:r>
            <a:endParaRPr lang="en-US" dirty="0">
              <a:ea typeface="Tahoma"/>
              <a:cs typeface="Tahoma"/>
            </a:endParaRPr>
          </a:p>
          <a:p>
            <a:pPr marL="685800" lvl="1" indent="-342900">
              <a:buAutoNum type="arabicPeriod"/>
            </a:pPr>
            <a:endParaRPr lang="en-US" dirty="0">
              <a:ea typeface="Tahoma"/>
              <a:cs typeface="Tahoma"/>
            </a:endParaRPr>
          </a:p>
          <a:p>
            <a:pPr marL="342900" lvl="1" indent="0">
              <a:buNone/>
            </a:pPr>
            <a:endParaRPr lang="en-US" dirty="0"/>
          </a:p>
          <a:p>
            <a:pPr marL="229870" indent="-22987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07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3765-3F10-E67E-3C68-677E5313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4F3B3-B1E7-F5A3-60D0-F03A6C6D9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he MinMax k-Means clustering algorithm - ScienceDirect">
            <a:extLst>
              <a:ext uri="{FF2B5EF4-FFF2-40B4-BE49-F238E27FC236}">
                <a16:creationId xmlns:a16="http://schemas.microsoft.com/office/drawing/2014/main" id="{D53F5866-7445-1596-16AA-CF43372AF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168400"/>
            <a:ext cx="85090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F782C-5F3D-FAA8-C548-BE68482E341A}"/>
              </a:ext>
            </a:extLst>
          </p:cNvPr>
          <p:cNvSpPr txBox="1"/>
          <p:nvPr/>
        </p:nvSpPr>
        <p:spPr>
          <a:xfrm>
            <a:off x="3434576" y="4121634"/>
            <a:ext cx="51160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u="none" strike="noStrike" dirty="0">
                <a:solidFill>
                  <a:srgbClr val="0272B1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https://doi.org/10.1016/j.patcog.2014.01.015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16569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8396-A00B-BEEB-7D5C-8816A6BD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47593-3DE6-1659-1589-0A14539C94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Type of probabilistic model used for representing normally distributed subpopulations within an overall population.</a:t>
            </a:r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endParaRPr lang="en-US" dirty="0"/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Goal:</a:t>
            </a:r>
            <a:r>
              <a:rPr lang="en-US" dirty="0">
                <a:latin typeface="Tahoma"/>
                <a:ea typeface="Tahoma"/>
                <a:cs typeface="Tahoma"/>
              </a:rPr>
              <a:t> The goal of GMMs is to model complex data distributions by representing them as a </a:t>
            </a:r>
            <a:r>
              <a:rPr lang="en-US" b="1" dirty="0">
                <a:latin typeface="Tahoma"/>
                <a:ea typeface="Tahoma"/>
                <a:cs typeface="Tahoma"/>
              </a:rPr>
              <a:t>combination of several Gaussian distributions</a:t>
            </a:r>
            <a:r>
              <a:rPr lang="en-US" dirty="0">
                <a:latin typeface="Tahoma"/>
                <a:ea typeface="Tahoma"/>
                <a:cs typeface="Tahoma"/>
              </a:rPr>
              <a:t>, each characterized by a mean (</a:t>
            </a:r>
            <a:r>
              <a:rPr lang="el-GR" b="0" i="1" dirty="0">
                <a:effectLst/>
                <a:latin typeface="KaTeX_Math"/>
                <a:ea typeface="Tahoma"/>
                <a:cs typeface="Tahoma"/>
              </a:rPr>
              <a:t>μ</a:t>
            </a:r>
            <a:r>
              <a:rPr lang="el-GR" dirty="0">
                <a:effectLst/>
                <a:latin typeface="Tahoma"/>
                <a:ea typeface="Tahoma"/>
                <a:cs typeface="Tahoma"/>
              </a:rPr>
              <a:t>), </a:t>
            </a:r>
            <a:r>
              <a:rPr lang="el-GR" err="1">
                <a:latin typeface="Tahoma"/>
                <a:ea typeface="Tahoma"/>
                <a:cs typeface="Tahoma"/>
              </a:rPr>
              <a:t>co</a:t>
            </a:r>
            <a:r>
              <a:rPr lang="en-US" dirty="0">
                <a:effectLst/>
                <a:latin typeface="Tahoma"/>
                <a:ea typeface="Tahoma"/>
                <a:cs typeface="Tahoma"/>
              </a:rPr>
              <a:t>variance </a:t>
            </a:r>
            <a:r>
              <a:rPr lang="en-US" dirty="0">
                <a:latin typeface="Tahoma"/>
                <a:ea typeface="Tahoma"/>
                <a:cs typeface="Tahoma"/>
              </a:rPr>
              <a:t>matrix (Σ</a:t>
            </a:r>
            <a:r>
              <a:rPr lang="en-US" i="1" dirty="0">
                <a:latin typeface="KaTeX_Math"/>
                <a:ea typeface="Tahoma"/>
                <a:cs typeface="Tahoma"/>
              </a:rPr>
              <a:t>^</a:t>
            </a:r>
            <a:r>
              <a:rPr lang="el-GR" b="0" i="0" dirty="0">
                <a:effectLst/>
                <a:latin typeface="KaTeX_Main"/>
                <a:ea typeface="Tahoma"/>
                <a:cs typeface="Tahoma"/>
              </a:rPr>
              <a:t>2</a:t>
            </a:r>
            <a:r>
              <a:rPr lang="el-GR" dirty="0">
                <a:effectLst/>
                <a:latin typeface="Tahoma"/>
                <a:ea typeface="Tahoma"/>
                <a:cs typeface="Tahoma"/>
              </a:rPr>
              <a:t>), </a:t>
            </a:r>
            <a:r>
              <a:rPr lang="en-US" dirty="0">
                <a:effectLst/>
                <a:latin typeface="Tahoma"/>
                <a:ea typeface="Tahoma"/>
                <a:cs typeface="Tahoma"/>
              </a:rPr>
              <a:t>and a weight (which indicates the proportion of the population represented by each Gaussian component).</a:t>
            </a:r>
            <a:r>
              <a:rPr lang="en-US" dirty="0">
                <a:latin typeface="Tahoma"/>
                <a:ea typeface="Tahoma"/>
                <a:cs typeface="Tahoma"/>
              </a:rPr>
              <a:t> </a:t>
            </a:r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Parameter Estimation:</a:t>
            </a:r>
            <a:r>
              <a:rPr lang="en-US" dirty="0">
                <a:latin typeface="Tahoma"/>
                <a:ea typeface="Tahoma"/>
                <a:cs typeface="Tahoma"/>
              </a:rPr>
              <a:t> The parameters (means, covariance matrix, and weights) of the GMM are typically estimated using the </a:t>
            </a:r>
            <a:r>
              <a:rPr lang="en-US" b="1" dirty="0">
                <a:latin typeface="Tahoma"/>
                <a:ea typeface="Tahoma"/>
                <a:cs typeface="Tahoma"/>
              </a:rPr>
              <a:t>Expectation-Maximization (EM)</a:t>
            </a:r>
            <a:r>
              <a:rPr lang="en-US" dirty="0">
                <a:latin typeface="Tahoma"/>
                <a:ea typeface="Tahoma"/>
                <a:cs typeface="Tahoma"/>
              </a:rPr>
              <a:t> algorithm.</a:t>
            </a:r>
          </a:p>
        </p:txBody>
      </p:sp>
    </p:spTree>
    <p:extLst>
      <p:ext uri="{BB962C8B-B14F-4D97-AF65-F5344CB8AC3E}">
        <p14:creationId xmlns:p14="http://schemas.microsoft.com/office/powerpoint/2010/main" val="3886550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08E3-697D-6162-D005-A939473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EEF69-FC58-44C6-B71E-B0E0D9C7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866"/>
            <a:ext cx="9079365" cy="33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20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AA80-412A-8654-DAF6-C6E6AA38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Spectral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24B5D-E3F7-88AB-DC19-1BC5760C74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dirty="0"/>
              <a:t>Steps:</a:t>
            </a:r>
          </a:p>
          <a:p>
            <a:pPr marL="342900" indent="-342900">
              <a:buAutoNum type="arabicPeriod"/>
            </a:pPr>
            <a:r>
              <a:rPr lang="en-GB" dirty="0"/>
              <a:t>Build adjacency matrix based on distance threshold</a:t>
            </a:r>
          </a:p>
          <a:p>
            <a:pPr marL="342900" indent="-342900">
              <a:buAutoNum type="arabicPeriod"/>
            </a:pPr>
            <a:r>
              <a:rPr lang="en-GB" dirty="0"/>
              <a:t>Calculate D the degree matrix</a:t>
            </a:r>
          </a:p>
          <a:p>
            <a:pPr marL="342900" indent="-342900">
              <a:buAutoNum type="arabicPeriod"/>
            </a:pPr>
            <a:r>
              <a:rPr lang="en-GB" dirty="0"/>
              <a:t>Calculate L the graph Laplacian</a:t>
            </a:r>
          </a:p>
          <a:p>
            <a:pPr marL="342900" indent="-342900">
              <a:buAutoNum type="arabicPeriod"/>
            </a:pPr>
            <a:r>
              <a:rPr lang="en-GB" dirty="0"/>
              <a:t>Solve the eigenproblem of L</a:t>
            </a:r>
          </a:p>
          <a:p>
            <a:pPr marL="342900" indent="-342900">
              <a:buAutoNum type="arabicPeriod"/>
            </a:pPr>
            <a:r>
              <a:rPr lang="en-GB" dirty="0"/>
              <a:t>Study the eigenvectors and values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277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EFDC-D812-C481-7CC5-F51BF8D2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E44F-CE1C-DFF3-0E92-9A6EF439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Spectral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D329E-D698-A938-8B1B-BE9FBD4EEE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5260212" cy="3077573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b="1" dirty="0"/>
              <a:t>Adjacency Matrix (A)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Are two nodes connected? Encode it in an </a:t>
            </a:r>
            <a:r>
              <a:rPr lang="en-GB" i="1" dirty="0"/>
              <a:t>n x n </a:t>
            </a:r>
            <a:r>
              <a:rPr lang="en-GB" dirty="0"/>
              <a:t>matrix.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7D3004-7FCE-4C68-1539-B8190819A34A}"/>
              </a:ext>
            </a:extLst>
          </p:cNvPr>
          <p:cNvSpPr/>
          <p:nvPr/>
        </p:nvSpPr>
        <p:spPr>
          <a:xfrm>
            <a:off x="5411667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4C24F4-51F9-38B0-86C6-C209A4087D07}"/>
              </a:ext>
            </a:extLst>
          </p:cNvPr>
          <p:cNvSpPr/>
          <p:nvPr/>
        </p:nvSpPr>
        <p:spPr>
          <a:xfrm>
            <a:off x="6359771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368E3D-118A-D157-F51F-A74744CD7F3E}"/>
              </a:ext>
            </a:extLst>
          </p:cNvPr>
          <p:cNvSpPr/>
          <p:nvPr/>
        </p:nvSpPr>
        <p:spPr>
          <a:xfrm>
            <a:off x="5416063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C1771A-E0BE-A721-8B69-CF8240B8AEB3}"/>
              </a:ext>
            </a:extLst>
          </p:cNvPr>
          <p:cNvSpPr/>
          <p:nvPr/>
        </p:nvSpPr>
        <p:spPr>
          <a:xfrm>
            <a:off x="6359771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B8664-69D8-FA6F-72A1-74C82129555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5725259" y="359130"/>
            <a:ext cx="634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E7DC62-45D3-FBC9-9EB7-8E5B0EC5A9EB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5679335" y="465209"/>
            <a:ext cx="726360" cy="5679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D94E6-59B7-AF3C-9EA0-A913AE651DC4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5568463" y="509148"/>
            <a:ext cx="4396" cy="4800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919220-6DED-2F0C-2355-511FF48F4B8F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5729655" y="1139228"/>
            <a:ext cx="63011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8E1A4E-B719-E6A8-F34B-0B295A918529}"/>
                  </a:ext>
                </a:extLst>
              </p:cNvPr>
              <p:cNvSpPr txBox="1"/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8E1A4E-B719-E6A8-F34B-0B295A918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blipFill>
                <a:blip r:embed="rId2"/>
                <a:stretch>
                  <a:fillRect l="-3960" r="-2970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4F2D73-9EB1-BDD1-8259-C79252F11277}"/>
              </a:ext>
            </a:extLst>
          </p:cNvPr>
          <p:cNvCxnSpPr/>
          <p:nvPr/>
        </p:nvCxnSpPr>
        <p:spPr>
          <a:xfrm>
            <a:off x="6873717" y="749179"/>
            <a:ext cx="42976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4139850-AD05-8C80-2CCB-68CBF4622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9" y="2571750"/>
            <a:ext cx="4776635" cy="10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029A-5A9A-A4EA-D1C5-A72DC339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Midterm 2 topics: part 2</a:t>
            </a:r>
            <a:endParaRPr lang="en-US" b="0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DCC31-EC1F-E22F-8C2E-B3493A641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effectLst/>
              </a:rPr>
              <a:t>Unsupervised Learning</a:t>
            </a:r>
            <a:r>
              <a:rPr lang="en-US" dirty="0">
                <a:effectLst/>
              </a:rPr>
              <a:t>: These models are used to draw inferences from datasets consisting of input data without labeled responses, often used to find patterns or groupings in the data.</a:t>
            </a:r>
            <a:endParaRPr lang="en-US"/>
          </a:p>
          <a:p>
            <a:pPr lvl="1"/>
            <a:r>
              <a:rPr lang="en-US" sz="1800" b="1" i="0" u="none" strike="noStrike" dirty="0">
                <a:effectLst/>
                <a:latin typeface="Söhne"/>
              </a:rPr>
              <a:t>Clustering Models</a:t>
            </a:r>
            <a:endParaRPr lang="en-US" dirty="0">
              <a:effectLst/>
            </a:endParaRPr>
          </a:p>
          <a:p>
            <a:pPr lvl="2"/>
            <a:r>
              <a:rPr lang="en-US" dirty="0"/>
              <a:t>K-Means</a:t>
            </a:r>
          </a:p>
          <a:p>
            <a:pPr lvl="2"/>
            <a:r>
              <a:rPr lang="en-US" dirty="0"/>
              <a:t>Gaussian Mixture Model (GMM)</a:t>
            </a:r>
            <a:endParaRPr lang="en-US" dirty="0">
              <a:ea typeface="Tahoma"/>
              <a:cs typeface="Tahoma"/>
            </a:endParaRPr>
          </a:p>
          <a:p>
            <a:pPr lvl="1"/>
            <a:r>
              <a:rPr lang="en-US" sz="1800" b="1" i="0" u="none" strike="noStrike" dirty="0">
                <a:effectLst/>
                <a:latin typeface="Söhne"/>
              </a:rPr>
              <a:t>Manifold Learning</a:t>
            </a:r>
            <a:endParaRPr lang="en-US" dirty="0"/>
          </a:p>
          <a:p>
            <a:pPr lvl="2"/>
            <a:r>
              <a:rPr lang="en-US" dirty="0"/>
              <a:t>Spectral Embedding</a:t>
            </a:r>
          </a:p>
        </p:txBody>
      </p:sp>
    </p:spTree>
    <p:extLst>
      <p:ext uri="{BB962C8B-B14F-4D97-AF65-F5344CB8AC3E}">
        <p14:creationId xmlns:p14="http://schemas.microsoft.com/office/powerpoint/2010/main" val="4178310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EFF3-57ED-B925-64C4-93BAA0233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1C3E-7F1E-D635-7849-14E7F432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Spectral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D418D1-F2E2-40DB-33B1-641F005B3BD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5260212" cy="3077573"/>
              </a:xfrm>
            </p:spPr>
            <p:txBody>
              <a:bodyPr lIns="91440" tIns="45720" rIns="91440" bIns="45720" anchor="t"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Degree Matrix (D)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Degree matrix D is a diagonal matrix formed by the sum of all the edges.</a:t>
                </a:r>
              </a:p>
              <a:p>
                <a:pPr marL="0" indent="0">
                  <a:buNone/>
                </a:pPr>
                <a:endParaRPr lang="en-US" sz="18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Laplacian (L)</a:t>
                </a: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The graph Laplacian: L = D - A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D418D1-F2E2-40DB-33B1-641F005B3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5260212" cy="3077573"/>
              </a:xfrm>
              <a:blipFill>
                <a:blip r:embed="rId2"/>
                <a:stretch>
                  <a:fillRect l="-1205" t="-22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F65C1538-A143-6479-0A33-251CEE99EC55}"/>
              </a:ext>
            </a:extLst>
          </p:cNvPr>
          <p:cNvSpPr/>
          <p:nvPr/>
        </p:nvSpPr>
        <p:spPr>
          <a:xfrm>
            <a:off x="5411667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E9950E-60C3-7EE1-5136-8F9F8E0CAC3B}"/>
              </a:ext>
            </a:extLst>
          </p:cNvPr>
          <p:cNvSpPr/>
          <p:nvPr/>
        </p:nvSpPr>
        <p:spPr>
          <a:xfrm>
            <a:off x="6359771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EECE59-049A-4528-47C1-486C7C6B093C}"/>
              </a:ext>
            </a:extLst>
          </p:cNvPr>
          <p:cNvSpPr/>
          <p:nvPr/>
        </p:nvSpPr>
        <p:spPr>
          <a:xfrm>
            <a:off x="5416063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F6EB24-8747-4C38-7309-D7C3DD808D5E}"/>
              </a:ext>
            </a:extLst>
          </p:cNvPr>
          <p:cNvSpPr/>
          <p:nvPr/>
        </p:nvSpPr>
        <p:spPr>
          <a:xfrm>
            <a:off x="6359771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957D4-CF44-92F1-02DB-B85A266663E7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5725259" y="359130"/>
            <a:ext cx="634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1F2D0E-A339-18E9-9899-ECF71BFD7CE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5679335" y="465209"/>
            <a:ext cx="726360" cy="5679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36BA89-BC63-DB6F-C2F7-6D0BDC27A9BB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5568463" y="509148"/>
            <a:ext cx="4396" cy="4800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31113-7A90-D98B-1716-D78100EB6992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5729655" y="1139228"/>
            <a:ext cx="63011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A38A34-08B3-4FC1-94A8-C6E669E83739}"/>
                  </a:ext>
                </a:extLst>
              </p:cNvPr>
              <p:cNvSpPr txBox="1"/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A38A34-08B3-4FC1-94A8-C6E669E8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blipFill>
                <a:blip r:embed="rId3"/>
                <a:stretch>
                  <a:fillRect l="-3960" r="-2970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1F27E9-6E4C-A5FE-F27A-3AAA958BF700}"/>
              </a:ext>
            </a:extLst>
          </p:cNvPr>
          <p:cNvCxnSpPr/>
          <p:nvPr/>
        </p:nvCxnSpPr>
        <p:spPr>
          <a:xfrm>
            <a:off x="6873717" y="749179"/>
            <a:ext cx="42976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62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0516B-4D89-DF15-B154-E8880903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A0AA-516D-10C6-7FD7-A492E36C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Spectral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08C8D-3313-F1FC-DD11-7CEAD7DCBC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5260212" cy="3077573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sz="18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Minimization:</a:t>
            </a:r>
          </a:p>
          <a:p>
            <a:pPr marL="0" indent="0">
              <a:buNone/>
            </a:pPr>
            <a:endParaRPr lang="en-US" sz="1800" b="1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Solution: the smallest eigenvalues of $L$ and corresponding eigenvectors </a:t>
            </a:r>
          </a:p>
          <a:p>
            <a:pPr>
              <a:buFontTx/>
              <a:buChar char="-"/>
            </a:pPr>
            <a:r>
              <a:rPr lang="en-US" sz="1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The 1st eigenvector is the trivial solution </a:t>
            </a:r>
          </a:p>
          <a:p>
            <a:pPr lvl="1">
              <a:buFontTx/>
              <a:buChar char="-"/>
            </a:pPr>
            <a:r>
              <a:rPr lang="en-US" sz="1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A vector of ones corresponding to the eigenvalue of 0</a:t>
            </a:r>
          </a:p>
          <a:p>
            <a:pPr>
              <a:buFontTx/>
              <a:buChar char="-"/>
            </a:pPr>
            <a:r>
              <a:rPr lang="en-US" sz="1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We use the 2nd eigenvector, and so on...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A8B262-DFAE-DD6C-584B-5C158FB212D0}"/>
              </a:ext>
            </a:extLst>
          </p:cNvPr>
          <p:cNvSpPr/>
          <p:nvPr/>
        </p:nvSpPr>
        <p:spPr>
          <a:xfrm>
            <a:off x="5411667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EF7DBD-EE9A-8A30-CA39-53F2262E6621}"/>
              </a:ext>
            </a:extLst>
          </p:cNvPr>
          <p:cNvSpPr/>
          <p:nvPr/>
        </p:nvSpPr>
        <p:spPr>
          <a:xfrm>
            <a:off x="6359771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853B4A-A2B2-A7D6-3D8B-F9FE26FBB099}"/>
              </a:ext>
            </a:extLst>
          </p:cNvPr>
          <p:cNvSpPr/>
          <p:nvPr/>
        </p:nvSpPr>
        <p:spPr>
          <a:xfrm>
            <a:off x="5416063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7A211-5575-3052-C3B9-609246D3E2CE}"/>
              </a:ext>
            </a:extLst>
          </p:cNvPr>
          <p:cNvSpPr/>
          <p:nvPr/>
        </p:nvSpPr>
        <p:spPr>
          <a:xfrm>
            <a:off x="6359771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F83947-64FA-935D-3DC6-B872A87FB638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5725259" y="359130"/>
            <a:ext cx="634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D109D8-532B-7ADB-AA04-9885C461592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5679335" y="465209"/>
            <a:ext cx="726360" cy="5679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AB9F57-CA77-AEFE-B9A4-F7C4D7A5091B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5568463" y="509148"/>
            <a:ext cx="4396" cy="4800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7C4D15-C07D-877C-F0B5-1FD2D206633E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5729655" y="1139228"/>
            <a:ext cx="63011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F1DFF-8711-331E-F0F5-66C5CAFD2DFE}"/>
                  </a:ext>
                </a:extLst>
              </p:cNvPr>
              <p:cNvSpPr txBox="1"/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F1DFF-8711-331E-F0F5-66C5CAFD2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blipFill>
                <a:blip r:embed="rId2"/>
                <a:stretch>
                  <a:fillRect l="-3960" r="-2970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EFDD02-BBE1-7BD3-9982-AF16BC93A3D8}"/>
              </a:ext>
            </a:extLst>
          </p:cNvPr>
          <p:cNvCxnSpPr/>
          <p:nvPr/>
        </p:nvCxnSpPr>
        <p:spPr>
          <a:xfrm>
            <a:off x="6873717" y="749179"/>
            <a:ext cx="42976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494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10FE-A29F-A1F5-61B7-1EA634C8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B1CB-A92A-D1A3-4F55-A4E2933D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Spectral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A99191-7AC3-B519-E82A-76BC42DAED9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5260212" cy="3077573"/>
              </a:xfrm>
            </p:spPr>
            <p:txBody>
              <a:bodyPr lIns="91440" tIns="45720" rIns="91440" bIns="4572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Weighted Edges:</a:t>
                </a:r>
              </a:p>
              <a:p>
                <a:pPr marL="0" indent="0">
                  <a:buNone/>
                </a:pPr>
                <a:endParaRPr lang="en-US" sz="1800" b="1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Instead of A we can use a weighted matrix W</a:t>
                </a: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L = D – 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A99191-7AC3-B519-E82A-76BC42DAE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5260212" cy="3077573"/>
              </a:xfrm>
              <a:blipFill>
                <a:blip r:embed="rId2"/>
                <a:stretch>
                  <a:fillRect l="-1205" t="-1646" b="-10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FE2F3E23-A2B3-AE1F-2C8F-3F6FE47B026F}"/>
              </a:ext>
            </a:extLst>
          </p:cNvPr>
          <p:cNvSpPr/>
          <p:nvPr/>
        </p:nvSpPr>
        <p:spPr>
          <a:xfrm>
            <a:off x="5411667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3985A3-DFC3-AAA6-51A1-3724F8EED620}"/>
              </a:ext>
            </a:extLst>
          </p:cNvPr>
          <p:cNvSpPr/>
          <p:nvPr/>
        </p:nvSpPr>
        <p:spPr>
          <a:xfrm>
            <a:off x="6359771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A9A3D4-A644-9FD8-5BE8-1FBFEAD71FFE}"/>
              </a:ext>
            </a:extLst>
          </p:cNvPr>
          <p:cNvSpPr/>
          <p:nvPr/>
        </p:nvSpPr>
        <p:spPr>
          <a:xfrm>
            <a:off x="5416063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B17877-D234-127C-0C07-D28158763FF6}"/>
              </a:ext>
            </a:extLst>
          </p:cNvPr>
          <p:cNvSpPr/>
          <p:nvPr/>
        </p:nvSpPr>
        <p:spPr>
          <a:xfrm>
            <a:off x="6359771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9C6BE0-8629-4341-E13A-142A804B9FE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5725259" y="359130"/>
            <a:ext cx="634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D8522-444B-4380-CE8A-84DC552F7C21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5679335" y="465209"/>
            <a:ext cx="726360" cy="5679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D67618-EFA2-F8CC-4F2D-77D0B7C8CB7B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5568463" y="509148"/>
            <a:ext cx="4396" cy="4800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4A038-9473-FD68-8360-81766CE33F9F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5729655" y="1139228"/>
            <a:ext cx="63011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A80519-3160-B346-B7DB-D745701E3BD4}"/>
                  </a:ext>
                </a:extLst>
              </p:cNvPr>
              <p:cNvSpPr txBox="1"/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A80519-3160-B346-B7DB-D745701E3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blipFill>
                <a:blip r:embed="rId3"/>
                <a:stretch>
                  <a:fillRect l="-3960" r="-2970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6126C1-9861-09A0-7D94-224ABC7A7215}"/>
              </a:ext>
            </a:extLst>
          </p:cNvPr>
          <p:cNvCxnSpPr/>
          <p:nvPr/>
        </p:nvCxnSpPr>
        <p:spPr>
          <a:xfrm>
            <a:off x="6873717" y="749179"/>
            <a:ext cx="42976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6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7E7CE-73B4-8AA6-6B65-3FB537FD2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968A-DC10-9203-FB2F-CFDA8367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Spectral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8E5063-4009-33AC-381D-C99BCBD48E83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5260212" cy="3077573"/>
              </a:xfrm>
            </p:spPr>
            <p:txBody>
              <a:bodyPr lIns="91440" tIns="45720" rIns="91440" bIns="4572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1800" b="1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Variants:</a:t>
                </a:r>
              </a:p>
              <a:p>
                <a:pPr marL="0" indent="0">
                  <a:buNone/>
                </a:pPr>
                <a:endParaRPr lang="en-US" sz="1800" b="1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Simple: L = D – W</a:t>
                </a: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Normalized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m:rPr>
                              <m:lit/>
                            </m:r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m:rPr>
                              <m:lit/>
                            </m:r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m:rPr>
                              <m:lit/>
                            </m:r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m:rPr>
                              <m:lit/>
                            </m:r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Relaxed Laplacian: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ρ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ρ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8E5063-4009-33AC-381D-C99BCBD48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5260212" cy="3077573"/>
              </a:xfrm>
              <a:blipFill>
                <a:blip r:embed="rId2"/>
                <a:stretch>
                  <a:fillRect l="-1205" t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3B1EEB5-C68B-7F3F-ABD1-3F76611DD6EF}"/>
              </a:ext>
            </a:extLst>
          </p:cNvPr>
          <p:cNvSpPr/>
          <p:nvPr/>
        </p:nvSpPr>
        <p:spPr>
          <a:xfrm>
            <a:off x="5411667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1AFAD1-F6A1-34F6-1A70-375FCFDA20A9}"/>
              </a:ext>
            </a:extLst>
          </p:cNvPr>
          <p:cNvSpPr/>
          <p:nvPr/>
        </p:nvSpPr>
        <p:spPr>
          <a:xfrm>
            <a:off x="6359771" y="209112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2ECF5A-5F17-5DC4-B58C-FA259BB4C08A}"/>
              </a:ext>
            </a:extLst>
          </p:cNvPr>
          <p:cNvSpPr/>
          <p:nvPr/>
        </p:nvSpPr>
        <p:spPr>
          <a:xfrm>
            <a:off x="5416063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249E99-6A78-E4C4-2CBF-659015E6FA5C}"/>
              </a:ext>
            </a:extLst>
          </p:cNvPr>
          <p:cNvSpPr/>
          <p:nvPr/>
        </p:nvSpPr>
        <p:spPr>
          <a:xfrm>
            <a:off x="6359771" y="989210"/>
            <a:ext cx="313592" cy="30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57D991-2C4E-9DC4-85FE-F1EEF53F66B9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5725259" y="359130"/>
            <a:ext cx="634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771BB7-116E-A7FB-F427-6CE1D643F5AD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5679335" y="465209"/>
            <a:ext cx="726360" cy="5679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C0620C-069E-0FA0-4A46-E3683E7B38BE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5568463" y="509148"/>
            <a:ext cx="4396" cy="4800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FCD30A-CCCB-C8C3-D622-C9F402D5A1C3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5729655" y="1139228"/>
            <a:ext cx="63011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4F1FFC-3641-05DD-893D-0C06B5F72867}"/>
                  </a:ext>
                </a:extLst>
              </p:cNvPr>
              <p:cNvSpPr txBox="1"/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4F1FFC-3641-05DD-893D-0C06B5F72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12" y="209112"/>
                <a:ext cx="1277594" cy="1003223"/>
              </a:xfrm>
              <a:prstGeom prst="rect">
                <a:avLst/>
              </a:prstGeom>
              <a:blipFill>
                <a:blip r:embed="rId3"/>
                <a:stretch>
                  <a:fillRect l="-3960" r="-2970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83FB4B-019E-8CD6-EA5E-2311B722F253}"/>
              </a:ext>
            </a:extLst>
          </p:cNvPr>
          <p:cNvCxnSpPr/>
          <p:nvPr/>
        </p:nvCxnSpPr>
        <p:spPr>
          <a:xfrm>
            <a:off x="6873717" y="749179"/>
            <a:ext cx="42976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1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DA09-09A9-15E4-A378-A07418C2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Part 1: Supervised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3716B-F226-F92E-4961-3C367C1933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94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6B5D-8059-836C-D235-E6E2E60B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21987"/>
            <a:ext cx="8085415" cy="857542"/>
          </a:xfrm>
        </p:spPr>
        <p:txBody>
          <a:bodyPr/>
          <a:lstStyle/>
          <a:p>
            <a:r>
              <a:rPr lang="en-US" b="1" dirty="0"/>
              <a:t>Bayesian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D505D-5AC7-47CC-016B-ABBAB5EE77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Naive Bayes (including Gaussian Naive Bayes)</a:t>
            </a:r>
          </a:p>
          <a:p>
            <a:r>
              <a:rPr lang="en-US" sz="1800" dirty="0"/>
              <a:t>Linear Discriminant Analysis (LDA)</a:t>
            </a:r>
          </a:p>
          <a:p>
            <a:r>
              <a:rPr lang="en-US" sz="1800" dirty="0"/>
              <a:t>Quadratic Discriminant Analysis (QDA)</a:t>
            </a:r>
          </a:p>
        </p:txBody>
      </p:sp>
    </p:spTree>
    <p:extLst>
      <p:ext uri="{BB962C8B-B14F-4D97-AF65-F5344CB8AC3E}">
        <p14:creationId xmlns:p14="http://schemas.microsoft.com/office/powerpoint/2010/main" val="308389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6C3D-97A9-9C62-E82F-EE6E8601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Bayesian Inference Formula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094C6-C527-1B74-379F-69C9B62823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EE686-8379-F497-0E69-56456C95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46" y="1136620"/>
            <a:ext cx="7153577" cy="35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F021-F3F0-35BD-AA28-540BD74A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Bayesian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6058C-E6FE-BDCB-5CC3-C57D5206B5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64270"/>
            <a:ext cx="8085415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/>
              <a:t>NOTE: These three models have different assumptions</a:t>
            </a:r>
            <a:endParaRPr lang="en-US"/>
          </a:p>
          <a:p>
            <a:pPr marL="229870" indent="-229870"/>
            <a:r>
              <a:rPr lang="en-US" b="1" dirty="0"/>
              <a:t>Gaussian Naive Bayes: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follows Gaussian distribution for each class;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Predictors are </a:t>
            </a:r>
            <a:r>
              <a:rPr lang="en-US" b="1" dirty="0">
                <a:latin typeface="Tahoma"/>
                <a:ea typeface="Tahoma"/>
                <a:cs typeface="Tahoma"/>
              </a:rPr>
              <a:t>I.I.D.</a:t>
            </a:r>
            <a:r>
              <a:rPr lang="en-US" dirty="0">
                <a:latin typeface="Tahoma"/>
                <a:ea typeface="Tahoma"/>
                <a:cs typeface="Tahoma"/>
              </a:rPr>
              <a:t> (independent and identically distributed).</a:t>
            </a:r>
          </a:p>
          <a:p>
            <a:pPr marL="229870" indent="-229870"/>
            <a:r>
              <a:rPr lang="en-US" b="1" dirty="0"/>
              <a:t>Linear Discriminant Analysis: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follows Gaussian distribution for each class;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Predictors are </a:t>
            </a:r>
            <a:r>
              <a:rPr lang="en-US" u="sng" dirty="0">
                <a:latin typeface="Tahoma"/>
                <a:ea typeface="Tahoma"/>
                <a:cs typeface="Tahoma"/>
              </a:rPr>
              <a:t>not necessarily independent</a:t>
            </a:r>
            <a:r>
              <a:rPr lang="en-US" dirty="0">
                <a:latin typeface="Tahoma"/>
                <a:ea typeface="Tahoma"/>
                <a:cs typeface="Tahoma"/>
              </a:rPr>
              <a:t>, but it is assumed that the </a:t>
            </a:r>
            <a:r>
              <a:rPr lang="en-US" b="1" dirty="0">
                <a:latin typeface="Tahoma"/>
                <a:ea typeface="Tahoma"/>
                <a:cs typeface="Tahoma"/>
              </a:rPr>
              <a:t>covariance matrix is the same</a:t>
            </a:r>
            <a:r>
              <a:rPr lang="en-US" dirty="0">
                <a:latin typeface="Tahoma"/>
                <a:ea typeface="Tahoma"/>
                <a:cs typeface="Tahoma"/>
              </a:rPr>
              <a:t> for each class.</a:t>
            </a:r>
          </a:p>
          <a:p>
            <a:pPr marL="229870" indent="-229870"/>
            <a:r>
              <a:rPr lang="en-US" b="1" dirty="0"/>
              <a:t>Quadratic Discriminant Analysis: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follows Gaussian distribution for each class;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Predictors are </a:t>
            </a:r>
            <a:r>
              <a:rPr lang="en-US" u="sng" dirty="0">
                <a:latin typeface="Tahoma"/>
                <a:ea typeface="Tahoma"/>
                <a:cs typeface="Tahoma"/>
              </a:rPr>
              <a:t>not necessarily independent</a:t>
            </a:r>
            <a:r>
              <a:rPr lang="en-US" dirty="0">
                <a:latin typeface="Tahoma"/>
                <a:ea typeface="Tahoma"/>
                <a:cs typeface="Tahoma"/>
              </a:rPr>
              <a:t>, and the </a:t>
            </a:r>
            <a:r>
              <a:rPr lang="en-US" b="1" dirty="0">
                <a:latin typeface="Tahoma"/>
                <a:ea typeface="Tahoma"/>
                <a:cs typeface="Tahoma"/>
              </a:rPr>
              <a:t>covariance matrix is </a:t>
            </a:r>
            <a:r>
              <a:rPr lang="en-US" b="1" u="sng" dirty="0">
                <a:latin typeface="Tahoma"/>
                <a:ea typeface="Tahoma"/>
                <a:cs typeface="Tahoma"/>
              </a:rPr>
              <a:t>not </a:t>
            </a:r>
            <a:r>
              <a:rPr lang="en-US" b="1" dirty="0">
                <a:latin typeface="Tahoma"/>
                <a:ea typeface="Tahoma"/>
                <a:cs typeface="Tahoma"/>
              </a:rPr>
              <a:t>necessarily the same </a:t>
            </a:r>
            <a:r>
              <a:rPr lang="en-US" dirty="0">
                <a:latin typeface="Tahoma"/>
                <a:ea typeface="Tahoma"/>
                <a:cs typeface="Tahoma"/>
              </a:rPr>
              <a:t>for each class.</a:t>
            </a:r>
          </a:p>
          <a:p>
            <a:pPr marL="229870" indent="-22987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7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461E-649F-2C3A-28A3-754022A8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Non-Bayesian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B520-775D-2894-FA9C-6FDD9AFF2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Logistic Regression</a:t>
            </a:r>
          </a:p>
          <a:p>
            <a:r>
              <a:rPr lang="en-US" sz="1800" dirty="0"/>
              <a:t>Support Vector Machine (SVM)</a:t>
            </a:r>
          </a:p>
          <a:p>
            <a:r>
              <a:rPr lang="en-US" sz="1800" dirty="0"/>
              <a:t>K-Nearest Neighbors (KNN)</a:t>
            </a:r>
          </a:p>
          <a:p>
            <a:r>
              <a:rPr lang="en-US" sz="1800" dirty="0"/>
              <a:t>Decision Tree</a:t>
            </a:r>
          </a:p>
          <a:p>
            <a:r>
              <a:rPr lang="en-US" sz="1800" dirty="0"/>
              <a:t>Random Forest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180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DEE8-2B15-033D-8858-05A712A5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80795-E801-5413-A3A3-D9FB1FA742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Used for analyzing a dataset in which there are one or more independent variables that determine an outcome. </a:t>
            </a:r>
            <a:endParaRPr lang="en-US"/>
          </a:p>
          <a:p>
            <a:pPr marL="229870" indent="-229870"/>
            <a:endParaRPr lang="en-US" dirty="0"/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Binary Outcome:</a:t>
            </a:r>
            <a:r>
              <a:rPr lang="en-US" dirty="0">
                <a:latin typeface="Tahoma"/>
                <a:ea typeface="Tahoma"/>
                <a:cs typeface="Tahoma"/>
              </a:rPr>
              <a:t> It is used when the dependent variable is binary in nature (e.g., "yes" vs. "no", "success" vs. "failure").</a:t>
            </a:r>
          </a:p>
          <a:p>
            <a:pPr marL="229870" indent="-229870"/>
            <a:endParaRPr lang="en-US" dirty="0"/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Logistic function:</a:t>
            </a:r>
            <a:r>
              <a:rPr lang="en-US" dirty="0">
                <a:latin typeface="Tahoma"/>
                <a:ea typeface="Tahoma"/>
                <a:cs typeface="Tahoma"/>
              </a:rPr>
              <a:t> It predicts the probability of occurrence of an event by fitting data to a logistic function. The logistic function (also known as the sigmoid function) ranges between 0 and 1, thus depicting a probability.</a:t>
            </a:r>
          </a:p>
          <a:p>
            <a:pPr marL="229870" indent="-22987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78318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25CBA4D4-3963-7D44-B222-0986AAF7DD3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0DE1D9EE-38DE-B846-AB0E-4A67B3DBDF30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3A4F2F9D-8883-7D44-8E72-03548C05DC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1" ma:contentTypeDescription="Create a new document." ma:contentTypeScope="" ma:versionID="ce1332bd208aff5292d9d2482d47167c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065f6b8cd48a426ae406fe6addc52046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openxmlformats.org/package/2006/metadata/core-properties"/>
    <ds:schemaRef ds:uri="http://purl.org/dc/terms/"/>
    <ds:schemaRef ds:uri="http://purl.org/dc/elements/1.1/"/>
    <ds:schemaRef ds:uri="e3b5c32c-df6c-443f-b08b-73d85d62f2b5"/>
    <ds:schemaRef ds:uri="168931df-3f45-4445-be76-105235143e52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3e5a8573-441a-49f5-9727-beedb7b6e988"/>
    <ds:schemaRef ds:uri="dd5f5d59-096f-46a6-9789-9bdc84ecf739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0DA4FC-03DE-4D64-AF96-A3CFE94FC8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5a8573-441a-49f5-9727-beedb7b6e988"/>
    <ds:schemaRef ds:uri="dd5f5d59-096f-46a6-9789-9bdc84ecf7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1378</TotalTime>
  <Words>1431</Words>
  <Application>Microsoft Macintosh PowerPoint</Application>
  <PresentationFormat>On-screen Show (16:9)</PresentationFormat>
  <Paragraphs>199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Aptos</vt:lpstr>
      <vt:lpstr>Arial</vt:lpstr>
      <vt:lpstr>Calibri</vt:lpstr>
      <vt:lpstr>Cambria Math</vt:lpstr>
      <vt:lpstr>Courier New</vt:lpstr>
      <vt:lpstr>ElsevierSans</vt:lpstr>
      <vt:lpstr>KaTeX_Main</vt:lpstr>
      <vt:lpstr>KaTeX_Math</vt:lpstr>
      <vt:lpstr>Roboto</vt:lpstr>
      <vt:lpstr>Söhne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Data Science</vt:lpstr>
      <vt:lpstr>Midterm 2 topics: part 1</vt:lpstr>
      <vt:lpstr>Midterm 2 topics: part 2</vt:lpstr>
      <vt:lpstr>Part 1: Supervised</vt:lpstr>
      <vt:lpstr>Bayesian Models</vt:lpstr>
      <vt:lpstr>Bayesian Inference Formula</vt:lpstr>
      <vt:lpstr>Bayesian Models</vt:lpstr>
      <vt:lpstr>Non-Bayesian Models</vt:lpstr>
      <vt:lpstr>Logistic Regression</vt:lpstr>
      <vt:lpstr>Logistic Regression</vt:lpstr>
      <vt:lpstr>Support Vector Machine</vt:lpstr>
      <vt:lpstr>Support Vector Machine</vt:lpstr>
      <vt:lpstr>Support Vector Machine</vt:lpstr>
      <vt:lpstr>K Nearest Neighbors</vt:lpstr>
      <vt:lpstr>K Nearest Neighbors</vt:lpstr>
      <vt:lpstr>Choosing K</vt:lpstr>
      <vt:lpstr>Decision Tree</vt:lpstr>
      <vt:lpstr>Decision Tree</vt:lpstr>
      <vt:lpstr>Decision Tree</vt:lpstr>
      <vt:lpstr>Random Forest</vt:lpstr>
      <vt:lpstr>PowerPoint Presentation</vt:lpstr>
      <vt:lpstr>Cross Validation</vt:lpstr>
      <vt:lpstr>Part 2: Unsupervised </vt:lpstr>
      <vt:lpstr>K-means</vt:lpstr>
      <vt:lpstr>K-means</vt:lpstr>
      <vt:lpstr>Gaussian Mixture Models</vt:lpstr>
      <vt:lpstr>Gaussian Mixture Models</vt:lpstr>
      <vt:lpstr>Spectral</vt:lpstr>
      <vt:lpstr>Spectral</vt:lpstr>
      <vt:lpstr>Spectral</vt:lpstr>
      <vt:lpstr>Spectral</vt:lpstr>
      <vt:lpstr>Spectral</vt:lpstr>
      <vt:lpstr>Spectral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Yuzhe Wang</dc:creator>
  <cp:lastModifiedBy>William Shiber</cp:lastModifiedBy>
  <cp:revision>130</cp:revision>
  <dcterms:created xsi:type="dcterms:W3CDTF">2023-11-05T00:46:13Z</dcterms:created>
  <dcterms:modified xsi:type="dcterms:W3CDTF">2024-11-05T21:10:04Z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0x010100DBC68C866C246442B148EB84BC3D6460</vt:lpwstr>
  </property>
  <property fmtid="{D5CDD505-2E9C-101B-9397-08002B2CF9AE}" pid="3" name="MediaServiceImageTags">
    <vt:lpwstr/>
  </property>
</Properties>
</file>